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260" r:id="rId4"/>
    <p:sldId id="258" r:id="rId5"/>
    <p:sldId id="257" r:id="rId6"/>
    <p:sldId id="259" r:id="rId7"/>
    <p:sldId id="263" r:id="rId8"/>
    <p:sldId id="261" r:id="rId9"/>
    <p:sldId id="262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ED941-1822-48B5-8523-634006F78D5B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1806E-3FA7-4410-8E86-DEABA26CDA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0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B4B2FA-6ADA-4074-BB5F-E3922E6E2C2B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76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B20526D4-C800-48A8-B7A6-F14888FAF41A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582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8572C1F-2893-418A-AB2B-8282B0D0B4F8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053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CFF3517-CC09-4DED-8FEF-ACC583A2F53C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249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853DAC5F-82BC-490A-99F5-0106542E4273}" type="slidenum">
              <a:rPr lang="en-US" altLang="en-US"/>
              <a:pPr eaLnBrk="1" hangingPunct="1"/>
              <a:t>9</a:t>
            </a:fld>
            <a:endParaRPr lang="en-US" altLang="en-US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373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425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_13aDiffusionMembrane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719" y="647283"/>
            <a:ext cx="11562733" cy="5640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069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Facilitate diffusion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400" dirty="0" smtClean="0"/>
              <a:t> Facilitated diffusion - diffusion of molecules with the help of transport proteins </a:t>
            </a:r>
          </a:p>
          <a:p>
            <a:r>
              <a:rPr lang="en-US" sz="4400" dirty="0"/>
              <a:t> </a:t>
            </a:r>
            <a:r>
              <a:rPr lang="en-US" sz="4400" dirty="0" smtClean="0"/>
              <a:t>still moves from high to low concentration </a:t>
            </a:r>
          </a:p>
          <a:p>
            <a:r>
              <a:rPr lang="en-US" sz="4400" dirty="0"/>
              <a:t> </a:t>
            </a:r>
            <a:r>
              <a:rPr lang="en-US" sz="4400" dirty="0">
                <a:ea typeface="MS PGothic" pitchFamily="34" charset="-128"/>
              </a:rPr>
              <a:t>Transport proteins (channel or carrier proteins) help </a:t>
            </a:r>
            <a:r>
              <a:rPr lang="en-US" sz="4400" u="sng" dirty="0">
                <a:ea typeface="MS PGothic" pitchFamily="34" charset="-128"/>
              </a:rPr>
              <a:t>hydrophilic</a:t>
            </a:r>
            <a:r>
              <a:rPr lang="en-US" sz="4400" dirty="0">
                <a:ea typeface="MS PGothic" pitchFamily="34" charset="-128"/>
              </a:rPr>
              <a:t> substance </a:t>
            </a:r>
            <a:r>
              <a:rPr lang="en-US" sz="4400" dirty="0" smtClean="0">
                <a:ea typeface="MS PGothic" pitchFamily="34" charset="-128"/>
              </a:rPr>
              <a:t>cross </a:t>
            </a:r>
          </a:p>
          <a:p>
            <a:pPr lvl="2"/>
            <a:r>
              <a:rPr lang="en-US" sz="4000" dirty="0" smtClean="0">
                <a:ea typeface="MS PGothic" pitchFamily="34" charset="-128"/>
              </a:rPr>
              <a:t>Ex. </a:t>
            </a:r>
            <a:r>
              <a:rPr lang="en-US" sz="4000" dirty="0">
                <a:ea typeface="MS PGothic" panose="020B0600070205080204" pitchFamily="34" charset="-128"/>
              </a:rPr>
              <a:t>ions, polar molecules (H</a:t>
            </a:r>
            <a:r>
              <a:rPr lang="en-US" sz="4000" baseline="-25000" dirty="0">
                <a:ea typeface="MS PGothic" panose="020B0600070205080204" pitchFamily="34" charset="-128"/>
              </a:rPr>
              <a:t>2</a:t>
            </a:r>
            <a:r>
              <a:rPr lang="en-US" sz="4000" dirty="0">
                <a:ea typeface="MS PGothic" panose="020B0600070205080204" pitchFamily="34" charset="-128"/>
              </a:rPr>
              <a:t>O, glucose)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62220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Transport Proteins </a:t>
            </a:r>
            <a:endParaRPr lang="en-US" dirty="0"/>
          </a:p>
        </p:txBody>
      </p:sp>
      <p:sp>
        <p:nvSpPr>
          <p:cNvPr id="7" name="AutoShape 8" descr="Image result for transport protei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094958" y="2011680"/>
            <a:ext cx="576648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Channel proteins – a hydrophilic tunnel through which hydrophilic molecules and ions can pass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Ex. Aquaporin – allows water to pass in and out of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Carrier proteins – protein hold onto molecules and changes shape to move them across the membrane. </a:t>
            </a:r>
            <a:endParaRPr lang="en-US" sz="2800" dirty="0"/>
          </a:p>
        </p:txBody>
      </p:sp>
      <p:pic>
        <p:nvPicPr>
          <p:cNvPr id="9" name="Picture 4" descr="07_UN01Summary_C3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011680"/>
            <a:ext cx="5499278" cy="4628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17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</a:t>
            </a:r>
            <a:r>
              <a:rPr lang="en-US" dirty="0" err="1" smtClean="0"/>
              <a:t>Quuestion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800" dirty="0" smtClean="0"/>
              <a:t>How do molecules move across a membrane without using energy?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90924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transport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 No energy is needed to move molecule across the membrane </a:t>
            </a:r>
          </a:p>
          <a:p>
            <a:r>
              <a:rPr lang="en-US" sz="4000" dirty="0" smtClean="0"/>
              <a:t>Molecules that can move passively </a:t>
            </a:r>
          </a:p>
          <a:p>
            <a:pPr lvl="3"/>
            <a:r>
              <a:rPr lang="en-US" sz="3400" dirty="0" smtClean="0"/>
              <a:t>Gases – O2 and CO2 </a:t>
            </a:r>
          </a:p>
          <a:p>
            <a:pPr lvl="3"/>
            <a:r>
              <a:rPr lang="en-US" sz="3400" dirty="0" smtClean="0"/>
              <a:t>Hydrophobic molecules</a:t>
            </a:r>
          </a:p>
          <a:p>
            <a:pPr lvl="3"/>
            <a:r>
              <a:rPr lang="en-US" sz="3400" dirty="0" smtClean="0"/>
              <a:t>Small polar molecules – H2O 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32026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34716" y="0"/>
            <a:ext cx="9176084" cy="1387476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dirty="0"/>
              <a:t>Permeability of the Cell Membrane-</a:t>
            </a:r>
          </a:p>
        </p:txBody>
      </p:sp>
      <p:pic>
        <p:nvPicPr>
          <p:cNvPr id="14339" name="Picture 3" descr="04_0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399" y="1843112"/>
            <a:ext cx="7427495" cy="5014888"/>
          </a:xfrm>
          <a:noFill/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4010025" y="1036638"/>
            <a:ext cx="5514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400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charset="0"/>
              </a:rPr>
              <a:t>Differentially Permeable</a:t>
            </a:r>
          </a:p>
        </p:txBody>
      </p:sp>
    </p:spTree>
    <p:extLst>
      <p:ext uri="{BB962C8B-B14F-4D97-AF65-F5344CB8AC3E}">
        <p14:creationId xmlns:p14="http://schemas.microsoft.com/office/powerpoint/2010/main" val="149601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Permeability of the Cell Membrane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altLang="en-US" smtClean="0"/>
          </a:p>
        </p:txBody>
      </p:sp>
      <p:pic>
        <p:nvPicPr>
          <p:cNvPr id="15364" name="Picture 4" descr="diffusionmed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537" y="1424781"/>
            <a:ext cx="10328957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229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77516" y="2009504"/>
            <a:ext cx="10409483" cy="506506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400" dirty="0" smtClean="0"/>
              <a:t>Type of passive transport </a:t>
            </a:r>
          </a:p>
          <a:p>
            <a:pPr eaLnBrk="1" hangingPunct="1"/>
            <a:r>
              <a:rPr lang="en-US" altLang="en-US" sz="4400" dirty="0" smtClean="0"/>
              <a:t> molecules move  </a:t>
            </a:r>
            <a:r>
              <a:rPr lang="en-US" altLang="en-US" sz="4400" dirty="0"/>
              <a:t>from </a:t>
            </a:r>
            <a:r>
              <a:rPr lang="en-US" altLang="en-US" sz="4400" dirty="0" smtClean="0"/>
              <a:t>area of  </a:t>
            </a:r>
            <a:r>
              <a:rPr lang="en-US" altLang="en-US" sz="4400" u="sng" dirty="0"/>
              <a:t>higher</a:t>
            </a:r>
            <a:r>
              <a:rPr lang="en-US" altLang="en-US" sz="4400" dirty="0"/>
              <a:t> </a:t>
            </a:r>
            <a:r>
              <a:rPr lang="en-US" altLang="en-US" sz="4400" u="sng" dirty="0" smtClean="0"/>
              <a:t>concentration</a:t>
            </a:r>
            <a:r>
              <a:rPr lang="en-US" altLang="en-US" sz="4400" dirty="0" smtClean="0"/>
              <a:t> of solute to </a:t>
            </a:r>
            <a:r>
              <a:rPr lang="en-US" altLang="en-US" sz="4400" dirty="0"/>
              <a:t>a </a:t>
            </a:r>
            <a:r>
              <a:rPr lang="en-US" altLang="en-US" sz="4400" u="sng" dirty="0"/>
              <a:t>lower </a:t>
            </a:r>
            <a:r>
              <a:rPr lang="en-US" altLang="en-US" sz="4400" u="sng" dirty="0" smtClean="0"/>
              <a:t>concentration</a:t>
            </a:r>
            <a:r>
              <a:rPr lang="en-US" altLang="en-US" sz="4400" dirty="0" smtClean="0"/>
              <a:t> of solute  </a:t>
            </a:r>
            <a:r>
              <a:rPr lang="en-US" altLang="en-US" sz="4400" dirty="0"/>
              <a:t>until </a:t>
            </a:r>
            <a:r>
              <a:rPr lang="en-US" altLang="en-US" sz="4400" i="1" u="sng" dirty="0"/>
              <a:t>equilibrium</a:t>
            </a:r>
            <a:r>
              <a:rPr lang="en-US" altLang="en-US" sz="4400" dirty="0"/>
              <a:t> </a:t>
            </a:r>
            <a:r>
              <a:rPr lang="en-US" altLang="en-US" sz="4400" dirty="0" smtClean="0"/>
              <a:t>is reached</a:t>
            </a:r>
          </a:p>
          <a:p>
            <a:pPr lvl="2"/>
            <a:r>
              <a:rPr lang="en-US" altLang="en-US" sz="4000" dirty="0" smtClean="0"/>
              <a:t>Aka – down the concentration gradient </a:t>
            </a:r>
            <a:endParaRPr lang="en-US" altLang="en-US" sz="4000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6000"/>
              <a:t>DIFFUSION</a:t>
            </a:r>
          </a:p>
        </p:txBody>
      </p:sp>
    </p:spTree>
    <p:extLst>
      <p:ext uri="{BB962C8B-B14F-4D97-AF65-F5344CB8AC3E}">
        <p14:creationId xmlns:p14="http://schemas.microsoft.com/office/powerpoint/2010/main" val="193917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Equilibrium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Equal movement in both directions across the membrane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2316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6000"/>
              <a:t>Process of diffusion</a:t>
            </a:r>
          </a:p>
        </p:txBody>
      </p:sp>
      <p:pic>
        <p:nvPicPr>
          <p:cNvPr id="17411" name="Picture 3" descr="04_04a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5062" y="1163911"/>
            <a:ext cx="3921876" cy="5694089"/>
          </a:xfrm>
          <a:noFill/>
        </p:spPr>
      </p:pic>
    </p:spTree>
    <p:extLst>
      <p:ext uri="{BB962C8B-B14F-4D97-AF65-F5344CB8AC3E}">
        <p14:creationId xmlns:p14="http://schemas.microsoft.com/office/powerpoint/2010/main" val="238950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04_04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0"/>
            <a:ext cx="4610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56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Banded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418</TotalTime>
  <Words>200</Words>
  <Application>Microsoft Office PowerPoint</Application>
  <PresentationFormat>Widescreen</PresentationFormat>
  <Paragraphs>34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Corbel</vt:lpstr>
      <vt:lpstr>Tahoma</vt:lpstr>
      <vt:lpstr>Wingdings</vt:lpstr>
      <vt:lpstr>Banded</vt:lpstr>
      <vt:lpstr>Passive Transport</vt:lpstr>
      <vt:lpstr>Essential Quuestion</vt:lpstr>
      <vt:lpstr>Passive transport </vt:lpstr>
      <vt:lpstr>Permeability of the Cell Membrane-</vt:lpstr>
      <vt:lpstr>Permeability of the Cell Membrane</vt:lpstr>
      <vt:lpstr>DIFFUSION</vt:lpstr>
      <vt:lpstr>Equilibrium </vt:lpstr>
      <vt:lpstr>Process of diffusion</vt:lpstr>
      <vt:lpstr>PowerPoint Presentation</vt:lpstr>
      <vt:lpstr>PowerPoint Presentation</vt:lpstr>
      <vt:lpstr>Facilitate diffusion </vt:lpstr>
      <vt:lpstr>Types of Transport Proteins 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Roman-Wensing, Kayla</dc:creator>
  <cp:lastModifiedBy>Roman-Wensing, Kayla</cp:lastModifiedBy>
  <cp:revision>5</cp:revision>
  <dcterms:created xsi:type="dcterms:W3CDTF">2017-08-08T20:33:31Z</dcterms:created>
  <dcterms:modified xsi:type="dcterms:W3CDTF">2017-08-09T13:07:13Z</dcterms:modified>
</cp:coreProperties>
</file>